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765" r:id="rId36"/>
    <p:sldId id="711" r:id="rId37"/>
    <p:sldId id="712" r:id="rId38"/>
    <p:sldId id="713" r:id="rId39"/>
    <p:sldId id="722" r:id="rId40"/>
    <p:sldId id="617" r:id="rId41"/>
    <p:sldId id="746" r:id="rId42"/>
    <p:sldId id="744" r:id="rId43"/>
    <p:sldId id="799" r:id="rId44"/>
    <p:sldId id="810" r:id="rId45"/>
    <p:sldId id="819" r:id="rId46"/>
    <p:sldId id="827" r:id="rId47"/>
    <p:sldId id="315" r:id="rId48"/>
    <p:sldId id="408" r:id="rId49"/>
    <p:sldId id="716" r:id="rId50"/>
    <p:sldId id="723" r:id="rId51"/>
    <p:sldId id="714" r:id="rId52"/>
    <p:sldId id="715" r:id="rId53"/>
    <p:sldId id="728" r:id="rId54"/>
    <p:sldId id="346" r:id="rId55"/>
    <p:sldId id="489" r:id="rId56"/>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7" autoAdjust="0"/>
    <p:restoredTop sz="98561" autoAdjust="0"/>
  </p:normalViewPr>
  <p:slideViewPr>
    <p:cSldViewPr>
      <p:cViewPr varScale="1">
        <p:scale>
          <a:sx n="98" d="100"/>
          <a:sy n="98" d="100"/>
        </p:scale>
        <p:origin x="288" y="101"/>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6/19/2014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6/19/2014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extLst>
      <p:ext uri="{BB962C8B-B14F-4D97-AF65-F5344CB8AC3E}">
        <p14:creationId xmlns:p14="http://schemas.microsoft.com/office/powerpoint/2010/main" val="3323473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53</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54</a:t>
            </a:fld>
            <a:endParaRPr lang="en-US" dirty="0"/>
          </a:p>
        </p:txBody>
      </p:sp>
    </p:spTree>
    <p:extLst>
      <p:ext uri="{BB962C8B-B14F-4D97-AF65-F5344CB8AC3E}">
        <p14:creationId xmlns:p14="http://schemas.microsoft.com/office/powerpoint/2010/main" val="2392034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55</a:t>
            </a:fld>
            <a:endParaRPr lang="en-US" dirty="0"/>
          </a:p>
        </p:txBody>
      </p:sp>
    </p:spTree>
    <p:extLst>
      <p:ext uri="{BB962C8B-B14F-4D97-AF65-F5344CB8AC3E}">
        <p14:creationId xmlns:p14="http://schemas.microsoft.com/office/powerpoint/2010/main" val="873338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extLst>
      <p:ext uri="{BB962C8B-B14F-4D97-AF65-F5344CB8AC3E}">
        <p14:creationId xmlns:p14="http://schemas.microsoft.com/office/powerpoint/2010/main" val="2997875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36</a:t>
            </a:fld>
            <a:endParaRPr lang="en-US" dirty="0"/>
          </a:p>
        </p:txBody>
      </p:sp>
    </p:spTree>
    <p:extLst>
      <p:ext uri="{BB962C8B-B14F-4D97-AF65-F5344CB8AC3E}">
        <p14:creationId xmlns:p14="http://schemas.microsoft.com/office/powerpoint/2010/main" val="2508654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12615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40</a:t>
            </a:fld>
            <a:endParaRPr lang="en-US" dirty="0"/>
          </a:p>
        </p:txBody>
      </p:sp>
    </p:spTree>
    <p:extLst>
      <p:ext uri="{BB962C8B-B14F-4D97-AF65-F5344CB8AC3E}">
        <p14:creationId xmlns:p14="http://schemas.microsoft.com/office/powerpoint/2010/main" val="2628895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47</a:t>
            </a:fld>
            <a:endParaRPr lang="en-US" dirty="0"/>
          </a:p>
        </p:txBody>
      </p:sp>
    </p:spTree>
    <p:extLst>
      <p:ext uri="{BB962C8B-B14F-4D97-AF65-F5344CB8AC3E}">
        <p14:creationId xmlns:p14="http://schemas.microsoft.com/office/powerpoint/2010/main" val="517001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48</a:t>
            </a:fld>
            <a:endParaRPr lang="en-US" dirty="0"/>
          </a:p>
        </p:txBody>
      </p:sp>
    </p:spTree>
    <p:extLst>
      <p:ext uri="{BB962C8B-B14F-4D97-AF65-F5344CB8AC3E}">
        <p14:creationId xmlns:p14="http://schemas.microsoft.com/office/powerpoint/2010/main" val="350475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49</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50</a:t>
            </a:fld>
            <a:endParaRPr lang="en-US" dirty="0"/>
          </a:p>
        </p:txBody>
      </p:sp>
    </p:spTree>
    <p:extLst>
      <p:ext uri="{BB962C8B-B14F-4D97-AF65-F5344CB8AC3E}">
        <p14:creationId xmlns:p14="http://schemas.microsoft.com/office/powerpoint/2010/main" val="836478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Thursday, June 19,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Thursday, June 19,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Thursday, June 19,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Thursday, June 19,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Thursday, June 19,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Thursday, June 19,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Thursday, June 19,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Thursday, June 19,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Thursday, June 19,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Thursday, June 19,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Thursday, June 19,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2" eaLnBrk="1" hangingPunct="1">
              <a:lnSpc>
                <a:spcPct val="80000"/>
              </a:lnSpc>
            </a:pPr>
            <a:r>
              <a:rPr lang="en-US" sz="1000" dirty="0" smtClean="0"/>
              <a:t>Extended 30 days on 14 April 2014</a:t>
            </a:r>
          </a:p>
          <a:p>
            <a:pPr lvl="2" eaLnBrk="1" hangingPunct="1">
              <a:lnSpc>
                <a:spcPct val="80000"/>
              </a:lnSpc>
            </a:pPr>
            <a:r>
              <a:rPr lang="en-US" sz="1000" dirty="0" smtClean="0"/>
              <a:t>Extended 30 days on 14 May 2014</a:t>
            </a:r>
          </a:p>
          <a:p>
            <a:pPr lvl="2" eaLnBrk="1" hangingPunct="1">
              <a:lnSpc>
                <a:spcPct val="80000"/>
              </a:lnSpc>
            </a:pPr>
            <a:r>
              <a:rPr lang="en-US" sz="1000" dirty="0" smtClean="0">
                <a:solidFill>
                  <a:srgbClr val="FF0000"/>
                </a:solidFill>
              </a:rPr>
              <a:t>Extended 30 days on 13 June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a:p>
            <a:pPr lvl="1" eaLnBrk="1" hangingPunct="1">
              <a:lnSpc>
                <a:spcPct val="80000"/>
              </a:lnSpc>
            </a:pPr>
            <a:r>
              <a:rPr lang="en-US" sz="1200" dirty="0" smtClean="0">
                <a:solidFill>
                  <a:srgbClr val="FF0000"/>
                </a:solidFill>
              </a:rPr>
              <a:t>DOTD will hold a public meeting at the Napoleonville Community Center to discuss the possible Hwy 70 re-route</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June</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33350032"/>
              </p:ext>
            </p:extLst>
          </p:nvPr>
        </p:nvGraphicFramePr>
        <p:xfrm>
          <a:off x="76202" y="1371600"/>
          <a:ext cx="8991596" cy="4826259"/>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6865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14">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Well Operational Status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8:41</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No Access, code 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71.84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containment berms at Outfall #1 and #2 and set new holding tanks in place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concrete barriers on the old south berm: one located west of the MRAA pad and the second on the west end of the old south berm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access steps to the top of the new tank at outfall 1; installed a standing platform at the 1500-gallon tank for outfall 2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centerline survey rods on the new south berm alignment and surveyed the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remaining PMW wells and CPT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remaining transducer &amp; track-it downloads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transducers and well heads at PMW-07 and PMW-04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Calibrated </a:t>
            </a:r>
            <a:r>
              <a:rPr lang="en-US" sz="1000" dirty="0">
                <a:latin typeface="Calibri" panose="020F0502020204030204" pitchFamily="34" charset="0"/>
              </a:rPr>
              <a:t>the pressure transducer at ORW-38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ORW 4 (6/4,  6/5, and 6/8</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9" name="Rectangle 8"/>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re-worked well head adaptors on each of 5 new PMW “M” wells (04, 07, 15, 17 &amp; 20)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pressure gauge at ORW-23 (</a:t>
            </a:r>
            <a:r>
              <a:rPr lang="en-US" sz="1000" dirty="0" smtClean="0">
                <a:latin typeface="Calibri" panose="020F0502020204030204" pitchFamily="34" charset="0"/>
              </a:rPr>
              <a:t>6/6)</a:t>
            </a:r>
          </a:p>
          <a:p>
            <a:pPr marL="171450" lvl="0" indent="-171450">
              <a:buFontTx/>
              <a:buChar char="-"/>
            </a:pPr>
            <a:r>
              <a:rPr lang="en-US" sz="1000" dirty="0" smtClean="0">
                <a:latin typeface="Calibri" panose="020F0502020204030204" pitchFamily="34" charset="0"/>
              </a:rPr>
              <a:t>Programed </a:t>
            </a:r>
            <a:r>
              <a:rPr lang="en-US" sz="1000" dirty="0">
                <a:latin typeface="Calibri" panose="020F0502020204030204" pitchFamily="34" charset="0"/>
              </a:rPr>
              <a:t>and installed pressure transducers at PMW-015 and </a:t>
            </a:r>
            <a:r>
              <a:rPr lang="en-US" sz="1000" dirty="0" smtClean="0">
                <a:latin typeface="Calibri" panose="020F0502020204030204" pitchFamily="34" charset="0"/>
              </a:rPr>
              <a:t>PMW-017 (6/6)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piping change over for the new tank associated with outfall #1  (</a:t>
            </a:r>
            <a:r>
              <a:rPr lang="en-US" sz="1000" dirty="0" smtClean="0">
                <a:latin typeface="Calibri" panose="020F0502020204030204" pitchFamily="34" charset="0"/>
              </a:rPr>
              <a:t>6/8)</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total depth measured at 3,875’; casing seat measured at </a:t>
            </a:r>
            <a:r>
              <a:rPr lang="en-US" sz="1000" dirty="0" smtClean="0">
                <a:latin typeface="Calibri" panose="020F0502020204030204" pitchFamily="34" charset="0"/>
              </a:rPr>
              <a:t>1,959psi </a:t>
            </a:r>
            <a:r>
              <a:rPr lang="en-US" sz="1000" dirty="0">
                <a:latin typeface="Calibri" panose="020F0502020204030204" pitchFamily="34" charset="0"/>
              </a:rPr>
              <a:t>(6/9</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 Installed Track-it pressure data loggers on the 5 new PMW “S” wells; also installed desiccant holders at a number of locations (</a:t>
            </a:r>
            <a:r>
              <a:rPr lang="en-US" sz="1000" dirty="0" smtClean="0">
                <a:latin typeface="Calibri" panose="020F0502020204030204" pitchFamily="34" charset="0"/>
              </a:rPr>
              <a:t>6/10)</a:t>
            </a:r>
          </a:p>
          <a:p>
            <a:pPr marL="171450" lvl="0" indent="-171450">
              <a:buFontTx/>
              <a:buChar char="-"/>
            </a:pPr>
            <a:r>
              <a:rPr lang="en-US" sz="1000" dirty="0" smtClean="0">
                <a:solidFill>
                  <a:srgbClr val="FF0000"/>
                </a:solidFill>
                <a:latin typeface="Calibri" panose="020F0502020204030204" pitchFamily="34" charset="0"/>
              </a:rPr>
              <a:t>Placed </a:t>
            </a:r>
            <a:r>
              <a:rPr lang="en-US" sz="1000" dirty="0">
                <a:solidFill>
                  <a:srgbClr val="FF0000"/>
                </a:solidFill>
                <a:latin typeface="Calibri" panose="020F0502020204030204" pitchFamily="34" charset="0"/>
              </a:rPr>
              <a:t>and graded limestone near the storage tank at ORW-54; picked up old damaged board mats for disposal (</a:t>
            </a:r>
            <a:r>
              <a:rPr lang="en-US" sz="1000" dirty="0" smtClean="0">
                <a:solidFill>
                  <a:srgbClr val="FF0000"/>
                </a:solidFill>
                <a:latin typeface="Calibri" panose="020F0502020204030204" pitchFamily="34" charset="0"/>
              </a:rPr>
              <a:t>6/11)</a:t>
            </a:r>
          </a:p>
          <a:p>
            <a:pPr marL="171450" lvl="0" indent="-171450">
              <a:buFontTx/>
              <a:buChar char="-"/>
            </a:pPr>
            <a:r>
              <a:rPr lang="en-US" sz="1000" dirty="0" smtClean="0">
                <a:solidFill>
                  <a:srgbClr val="FF0000"/>
                </a:solidFill>
                <a:latin typeface="Calibri" panose="020F0502020204030204" pitchFamily="34" charset="0"/>
              </a:rPr>
              <a:t>Trenched </a:t>
            </a:r>
            <a:r>
              <a:rPr lang="en-US" sz="1000" dirty="0">
                <a:solidFill>
                  <a:srgbClr val="FF0000"/>
                </a:solidFill>
                <a:latin typeface="Calibri" panose="020F0502020204030204" pitchFamily="34" charset="0"/>
              </a:rPr>
              <a:t>across the ORW-57 access road in preparation for placement of a gas line for PMW-017 (</a:t>
            </a:r>
            <a:r>
              <a:rPr lang="en-US" sz="1000" dirty="0" smtClean="0">
                <a:solidFill>
                  <a:srgbClr val="FF0000"/>
                </a:solidFill>
                <a:latin typeface="Calibri" panose="020F0502020204030204" pitchFamily="34" charset="0"/>
              </a:rPr>
              <a:t>6/12)</a:t>
            </a:r>
          </a:p>
          <a:p>
            <a:pPr marL="171450" lvl="0" indent="-171450">
              <a:buFontTx/>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silt fence on the south section of the north berm, from the TBC access road to the old rig road, including the old sinkhole access road and the current sinkhole boat launch area; completed both sides of the old rig road from ORW-26 to the Geophone 3 pad. (</a:t>
            </a:r>
            <a:r>
              <a:rPr lang="en-US" sz="1000" dirty="0" smtClean="0">
                <a:solidFill>
                  <a:srgbClr val="FF0000"/>
                </a:solidFill>
                <a:latin typeface="Calibri" panose="020F0502020204030204" pitchFamily="34" charset="0"/>
              </a:rPr>
              <a:t>6/11)</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building up ORW 57 access road with limestone and additional sand (</a:t>
            </a:r>
            <a:r>
              <a:rPr lang="en-US" sz="1000" dirty="0" smtClean="0">
                <a:solidFill>
                  <a:srgbClr val="FF0000"/>
                </a:solidFill>
                <a:latin typeface="Calibri" panose="020F0502020204030204" pitchFamily="34" charset="0"/>
              </a:rPr>
              <a:t>6/10)</a:t>
            </a:r>
          </a:p>
          <a:p>
            <a:pPr marL="171450" lvl="0" indent="-171450">
              <a:buFontTx/>
              <a:buChar char="-"/>
            </a:pPr>
            <a:r>
              <a:rPr lang="en-US" sz="1000" dirty="0" smtClean="0">
                <a:solidFill>
                  <a:srgbClr val="FF0000"/>
                </a:solidFill>
                <a:latin typeface="Calibri" panose="020F0502020204030204" pitchFamily="34" charset="0"/>
              </a:rPr>
              <a:t>Cleaned </a:t>
            </a:r>
            <a:r>
              <a:rPr lang="en-US" sz="1000" dirty="0" err="1">
                <a:solidFill>
                  <a:srgbClr val="FF0000"/>
                </a:solidFill>
                <a:latin typeface="Calibri" panose="020F0502020204030204" pitchFamily="34" charset="0"/>
              </a:rPr>
              <a:t>frac</a:t>
            </a:r>
            <a:r>
              <a:rPr lang="en-US" sz="1000" dirty="0">
                <a:solidFill>
                  <a:srgbClr val="FF0000"/>
                </a:solidFill>
                <a:latin typeface="Calibri" panose="020F0502020204030204" pitchFamily="34" charset="0"/>
              </a:rPr>
              <a:t> tanks at outfalls #1 and #2 (</a:t>
            </a:r>
            <a:r>
              <a:rPr lang="en-US" sz="1000" dirty="0" smtClean="0">
                <a:solidFill>
                  <a:srgbClr val="FF0000"/>
                </a:solidFill>
                <a:latin typeface="Calibri" panose="020F0502020204030204" pitchFamily="34" charset="0"/>
              </a:rPr>
              <a:t>6/18/14)</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pressure monitoring of TBC and CBI shallow monitoring wells (</a:t>
            </a:r>
            <a:r>
              <a:rPr lang="en-US" sz="1000" dirty="0" smtClean="0">
                <a:solidFill>
                  <a:srgbClr val="FF0000"/>
                </a:solidFill>
                <a:latin typeface="Calibri" panose="020F0502020204030204" pitchFamily="34" charset="0"/>
              </a:rPr>
              <a:t>6/12)</a:t>
            </a:r>
          </a:p>
          <a:p>
            <a:pPr marL="171450" lvl="0" indent="-171450">
              <a:buFontTx/>
              <a:buChar char="-"/>
            </a:pPr>
            <a:r>
              <a:rPr lang="en-US" sz="1000" dirty="0" smtClean="0">
                <a:solidFill>
                  <a:srgbClr val="FF0000"/>
                </a:solidFill>
                <a:latin typeface="Calibri" panose="020F0502020204030204" pitchFamily="34" charset="0"/>
              </a:rPr>
              <a:t>Collected field measurements for under slab ventilation waters </a:t>
            </a:r>
            <a:r>
              <a:rPr lang="en-US" sz="1000" dirty="0">
                <a:solidFill>
                  <a:srgbClr val="FF0000"/>
                </a:solidFill>
                <a:latin typeface="Calibri" panose="020F0502020204030204" pitchFamily="34" charset="0"/>
              </a:rPr>
              <a:t>(</a:t>
            </a:r>
            <a:r>
              <a:rPr lang="en-US" sz="1000" dirty="0" smtClean="0">
                <a:solidFill>
                  <a:srgbClr val="FF0000"/>
                </a:solidFill>
                <a:latin typeface="Calibri" panose="020F0502020204030204" pitchFamily="34" charset="0"/>
              </a:rPr>
              <a:t>6/17)</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routine sampling from discharge outfalls (</a:t>
            </a:r>
            <a:r>
              <a:rPr lang="en-US" sz="1000" dirty="0" smtClean="0">
                <a:solidFill>
                  <a:srgbClr val="FF0000"/>
                </a:solidFill>
                <a:latin typeface="Calibri" panose="020F0502020204030204" pitchFamily="34" charset="0"/>
              </a:rPr>
              <a:t>6/17)</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 14, 15, 48, 54, and 57.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pressure transducer from ORW-13; reprogramed and installed in PMW-16 M (</a:t>
            </a:r>
            <a:r>
              <a:rPr lang="en-US" sz="1000" dirty="0" smtClean="0">
                <a:solidFill>
                  <a:srgbClr val="FF0000"/>
                </a:solidFill>
                <a:latin typeface="Calibri" panose="020F0502020204030204" pitchFamily="34" charset="0"/>
              </a:rPr>
              <a:t>6/11)</a:t>
            </a:r>
          </a:p>
          <a:p>
            <a:pPr marL="171450" lvl="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pump at ORW-15 </a:t>
            </a:r>
            <a:r>
              <a:rPr lang="en-US" sz="1000" dirty="0" smtClean="0">
                <a:solidFill>
                  <a:srgbClr val="FF0000"/>
                </a:solidFill>
                <a:latin typeface="Calibri" panose="020F0502020204030204" pitchFamily="34" charset="0"/>
              </a:rPr>
              <a:t>(6/11)</a:t>
            </a:r>
          </a:p>
          <a:p>
            <a:pPr marL="171450" lvl="0" indent="-171450">
              <a:buFontTx/>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pressure transducer from ORW-38:, reprogramed and installed in PMW-20 M; installed a pressure transducer in PMW-20 S (</a:t>
            </a:r>
            <a:r>
              <a:rPr lang="en-US" sz="1000" dirty="0" smtClean="0">
                <a:solidFill>
                  <a:srgbClr val="FF0000"/>
                </a:solidFill>
                <a:latin typeface="Calibri" panose="020F0502020204030204" pitchFamily="34" charset="0"/>
              </a:rPr>
              <a:t>6/12)</a:t>
            </a:r>
          </a:p>
          <a:p>
            <a:pPr marL="171450" lvl="0" indent="-171450">
              <a:buFontTx/>
              <a:buChar char="-"/>
            </a:pPr>
            <a:r>
              <a:rPr lang="en-US" sz="1000" dirty="0" smtClean="0">
                <a:solidFill>
                  <a:srgbClr val="FF0000"/>
                </a:solidFill>
                <a:latin typeface="Calibri" panose="020F0502020204030204" pitchFamily="34" charset="0"/>
              </a:rPr>
              <a:t>Assembled </a:t>
            </a:r>
            <a:r>
              <a:rPr lang="en-US" sz="1000" dirty="0">
                <a:solidFill>
                  <a:srgbClr val="FF0000"/>
                </a:solidFill>
                <a:latin typeface="Calibri" panose="020F0502020204030204" pitchFamily="34" charset="0"/>
              </a:rPr>
              <a:t>pipes and fittings for gas line connection to respective flares for PMWs 017 and 20 (</a:t>
            </a:r>
            <a:r>
              <a:rPr lang="en-US" sz="1000" dirty="0" smtClean="0">
                <a:solidFill>
                  <a:srgbClr val="FF0000"/>
                </a:solidFill>
                <a:latin typeface="Calibri" panose="020F0502020204030204" pitchFamily="34" charset="0"/>
              </a:rPr>
              <a:t>6/12)</a:t>
            </a:r>
          </a:p>
          <a:p>
            <a:pPr marL="171450" lvl="0" indent="-171450">
              <a:buFontTx/>
              <a:buChar char="-"/>
            </a:pPr>
            <a:r>
              <a:rPr lang="en-US" sz="1000" dirty="0" smtClean="0">
                <a:solidFill>
                  <a:srgbClr val="FF0000"/>
                </a:solidFill>
                <a:latin typeface="Calibri" panose="020F0502020204030204" pitchFamily="34" charset="0"/>
              </a:rPr>
              <a:t>Moved </a:t>
            </a:r>
            <a:r>
              <a:rPr lang="en-US" sz="1000" dirty="0">
                <a:solidFill>
                  <a:srgbClr val="FF0000"/>
                </a:solidFill>
                <a:latin typeface="Calibri" panose="020F0502020204030204" pitchFamily="34" charset="0"/>
              </a:rPr>
              <a:t>2” HDPE pipe into place for connection to ORW-49 (</a:t>
            </a:r>
            <a:r>
              <a:rPr lang="en-US" sz="1000" dirty="0" smtClean="0">
                <a:solidFill>
                  <a:srgbClr val="FF0000"/>
                </a:solidFill>
                <a:latin typeface="Calibri" panose="020F0502020204030204" pitchFamily="34" charset="0"/>
              </a:rPr>
              <a:t>6/12)</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gas line connection for PMW-020 to flare 6 at ORW-55 (</a:t>
            </a:r>
            <a:r>
              <a:rPr lang="en-US" sz="1000" dirty="0" smtClean="0">
                <a:solidFill>
                  <a:srgbClr val="FF0000"/>
                </a:solidFill>
                <a:latin typeface="Calibri" panose="020F0502020204030204" pitchFamily="34" charset="0"/>
              </a:rPr>
              <a:t>6/13)</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a  galvanized tee, ball valve and union on the end of the meter run at PMW 49 in preparation for connection of a temporary gas line from PMW-007  (</a:t>
            </a:r>
            <a:r>
              <a:rPr lang="en-US" sz="1000" dirty="0" smtClean="0">
                <a:solidFill>
                  <a:srgbClr val="FF0000"/>
                </a:solidFill>
                <a:latin typeface="Calibri" panose="020F0502020204030204" pitchFamily="34" charset="0"/>
              </a:rPr>
              <a:t>6/13)</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a pressure transducer in PMW-17 M (</a:t>
            </a:r>
            <a:r>
              <a:rPr lang="en-US" sz="1000" dirty="0" smtClean="0">
                <a:solidFill>
                  <a:srgbClr val="FF0000"/>
                </a:solidFill>
                <a:latin typeface="Calibri" panose="020F0502020204030204" pitchFamily="34" charset="0"/>
              </a:rPr>
              <a:t>6/16)</a:t>
            </a:r>
          </a:p>
          <a:p>
            <a:pPr marL="171450" lvl="0" indent="-171450">
              <a:buFontTx/>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the pressure transducer and all well head fittings above the master valve at PMW-18 S (6/12); cleaned, applied new joint sealant, and re-constructed the well head fittings; measured and adjusted the location of the transducer; placed the transducer back into the well; test for leaks – none found. (</a:t>
            </a:r>
            <a:r>
              <a:rPr lang="en-US" sz="1000" dirty="0" smtClean="0">
                <a:solidFill>
                  <a:srgbClr val="FF0000"/>
                </a:solidFill>
                <a:latin typeface="Calibri" panose="020F0502020204030204" pitchFamily="34" charset="0"/>
              </a:rPr>
              <a:t>6/16)</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8-hour shut-in pressure test at ORW49; beginning well head pressure was 30.0 psi; pressure increased and stabilized at 47.0 psi; opened to flare and pressure decreased to 46.0 psi. (</a:t>
            </a:r>
            <a:r>
              <a:rPr lang="en-US" sz="1000" dirty="0" smtClean="0">
                <a:solidFill>
                  <a:srgbClr val="FF0000"/>
                </a:solidFill>
                <a:latin typeface="Calibri" panose="020F0502020204030204" pitchFamily="34" charset="0"/>
              </a:rPr>
              <a:t>6/17)</a:t>
            </a:r>
          </a:p>
          <a:p>
            <a:pPr marL="171450" lvl="0" indent="-171450">
              <a:buFontTx/>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pressure transducers at ORWs 11, 27, 29 &amp; 39 (</a:t>
            </a:r>
            <a:r>
              <a:rPr lang="en-US" sz="1000" dirty="0" smtClean="0">
                <a:solidFill>
                  <a:srgbClr val="FF0000"/>
                </a:solidFill>
                <a:latin typeface="Calibri" panose="020F0502020204030204" pitchFamily="34" charset="0"/>
              </a:rPr>
              <a:t>6/17)</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venting of PMWs 016 S and 019 S; results confirmed connectivity</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5/16/14, 5/20-21/14, 5/23/14, 5/27/14, 5/30/14, 6/3-4/14, </a:t>
            </a:r>
            <a:r>
              <a:rPr lang="en-US" sz="1200" dirty="0">
                <a:solidFill>
                  <a:srgbClr val="FF0000"/>
                </a:solidFill>
              </a:rPr>
              <a:t>6/6/14, 6/13/14, and 6/17/14 </a:t>
            </a:r>
            <a:r>
              <a:rPr lang="en-US" sz="1200" dirty="0"/>
              <a:t>(</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5/21/14, 6/4/14, and </a:t>
            </a:r>
            <a:r>
              <a:rPr lang="en-US" sz="1200" dirty="0">
                <a:solidFill>
                  <a:srgbClr val="FF0000"/>
                </a:solidFill>
              </a:rPr>
              <a:t>6/17/14</a:t>
            </a:r>
            <a:r>
              <a:rPr lang="en-US" sz="1200" dirty="0"/>
              <a:t>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39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June</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26386236"/>
              </p:ext>
            </p:extLst>
          </p:nvPr>
        </p:nvGraphicFramePr>
        <p:xfrm>
          <a:off x="76200" y="1371600"/>
          <a:ext cx="8991596" cy="4697541"/>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ORW-21</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8:36</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6:48</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Well tree valve closed 100% and locked 11-20-2013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18 June</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solidFill>
                  <a:srgbClr val="FF0000"/>
                </a:solidFill>
                <a:latin typeface="Calibri" panose="020F0502020204030204" pitchFamily="34" charset="0"/>
              </a:rPr>
              <a:t>Completed Profiler run of Hwy 70 and Hwy 69</a:t>
            </a:r>
          </a:p>
          <a:p>
            <a:pPr lvl="1">
              <a:buFont typeface="Arial" pitchFamily="34" charset="0"/>
              <a:buChar char="•"/>
            </a:pPr>
            <a:r>
              <a:rPr lang="en-US" sz="1000" dirty="0" smtClean="0">
                <a:latin typeface="Calibri" panose="020F0502020204030204" pitchFamily="34" charset="0"/>
              </a:rPr>
              <a:t>Held stakeholders meeting for Hwy 70 reroute options 15 May</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19,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19,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19,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19, 2014</a:t>
            </a:fld>
            <a:endParaRPr lang="en-US"/>
          </a:p>
        </p:txBody>
      </p:sp>
      <p:sp>
        <p:nvSpPr>
          <p:cNvPr id="8" name="Rectangle 7"/>
          <p:cNvSpPr/>
          <p:nvPr/>
        </p:nvSpPr>
        <p:spPr>
          <a:xfrm>
            <a:off x="152400" y="1733490"/>
            <a:ext cx="8839200" cy="2246769"/>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latin typeface="Calibri" panose="020F0502020204030204" pitchFamily="34" charset="0"/>
              </a:rPr>
              <a:t>. (6/11/14).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(18 - 25 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49</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(18 - 25 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769989"/>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a:t>
            </a:r>
            <a:r>
              <a:rPr lang="en-US" sz="1000" dirty="0" smtClean="0">
                <a:latin typeface="Calibri" pitchFamily="34" charset="0"/>
              </a:rPr>
              <a:t>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Continue </a:t>
            </a:r>
            <a:r>
              <a:rPr lang="en-US" sz="1000" dirty="0">
                <a:solidFill>
                  <a:srgbClr val="FF0000"/>
                </a:solidFill>
                <a:latin typeface="Calibri" panose="020F0502020204030204" pitchFamily="34" charset="0"/>
              </a:rPr>
              <a:t>retrofitting </a:t>
            </a:r>
            <a:r>
              <a:rPr lang="en-US" sz="1000" dirty="0" err="1">
                <a:solidFill>
                  <a:srgbClr val="FF0000"/>
                </a:solidFill>
                <a:latin typeface="Calibri" panose="020F0502020204030204" pitchFamily="34" charset="0"/>
              </a:rPr>
              <a:t>geoprobes</a:t>
            </a:r>
            <a:r>
              <a:rPr lang="en-US" sz="1000" dirty="0">
                <a:solidFill>
                  <a:srgbClr val="FF0000"/>
                </a:solidFill>
                <a:latin typeface="Calibri" panose="020F0502020204030204" pitchFamily="34" charset="0"/>
              </a:rPr>
              <a:t> in preparation for monthly pressure </a:t>
            </a:r>
            <a:r>
              <a:rPr lang="en-US" sz="1000" dirty="0" smtClean="0">
                <a:solidFill>
                  <a:srgbClr val="FF0000"/>
                </a:solidFill>
                <a:latin typeface="Calibri" panose="020F0502020204030204" pitchFamily="34" charset="0"/>
              </a:rPr>
              <a:t>monitoring</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4, 14, 15, 48, 57 and </a:t>
            </a:r>
            <a:r>
              <a:rPr lang="en-US" sz="1000" dirty="0" smtClean="0">
                <a:solidFill>
                  <a:srgbClr val="FF0000"/>
                </a:solidFill>
                <a:latin typeface="Calibri" panose="020F0502020204030204" pitchFamily="34" charset="0"/>
              </a:rPr>
              <a:t>54</a:t>
            </a:r>
          </a:p>
          <a:p>
            <a:pPr lvl="1">
              <a:buFont typeface="Arial" pitchFamily="34" charset="0"/>
              <a:buChar char="•"/>
            </a:pPr>
            <a:r>
              <a:rPr lang="en-US" sz="1000" dirty="0" smtClean="0">
                <a:solidFill>
                  <a:srgbClr val="FF0000"/>
                </a:solidFill>
                <a:latin typeface="Calibri" panose="020F0502020204030204" pitchFamily="34" charset="0"/>
              </a:rPr>
              <a:t> PMWs </a:t>
            </a:r>
            <a:r>
              <a:rPr lang="en-US" sz="1000" dirty="0">
                <a:solidFill>
                  <a:srgbClr val="FF0000"/>
                </a:solidFill>
                <a:latin typeface="Calibri" panose="020F0502020204030204" pitchFamily="34" charset="0"/>
              </a:rPr>
              <a:t>- 04 and 07 - monitor for safety and </a:t>
            </a:r>
            <a:r>
              <a:rPr lang="en-US" sz="1000" dirty="0" smtClean="0">
                <a:solidFill>
                  <a:srgbClr val="FF0000"/>
                </a:solidFill>
                <a:latin typeface="Calibri" panose="020F0502020204030204" pitchFamily="34" charset="0"/>
              </a:rPr>
              <a:t>security</a:t>
            </a:r>
          </a:p>
          <a:p>
            <a:pPr lvl="1">
              <a:buFont typeface="Arial" pitchFamily="34" charset="0"/>
              <a:buChar char="•"/>
            </a:pPr>
            <a:r>
              <a:rPr lang="en-US" sz="1000" dirty="0" smtClean="0">
                <a:solidFill>
                  <a:srgbClr val="FF0000"/>
                </a:solidFill>
                <a:latin typeface="Calibri" panose="020F0502020204030204" pitchFamily="34" charset="0"/>
              </a:rPr>
              <a:t> Monitor PVW-BS-56</a:t>
            </a:r>
          </a:p>
          <a:p>
            <a:pPr lvl="1">
              <a:buFont typeface="Arial" pitchFamily="34" charset="0"/>
              <a:buChar char="•"/>
            </a:pPr>
            <a:r>
              <a:rPr lang="en-US" sz="1000" dirty="0" smtClean="0">
                <a:solidFill>
                  <a:srgbClr val="FF0000"/>
                </a:solidFill>
                <a:latin typeface="Calibri" panose="020F0502020204030204" pitchFamily="34" charset="0"/>
              </a:rPr>
              <a:t> Program </a:t>
            </a:r>
            <a:r>
              <a:rPr lang="en-US" sz="1000" dirty="0">
                <a:solidFill>
                  <a:srgbClr val="FF0000"/>
                </a:solidFill>
                <a:latin typeface="Calibri" panose="020F0502020204030204" pitchFamily="34" charset="0"/>
              </a:rPr>
              <a:t>transducers and set depths in PMW-004 M and PMW-007 M to the </a:t>
            </a:r>
            <a:r>
              <a:rPr lang="en-US" sz="1000" dirty="0" smtClean="0">
                <a:solidFill>
                  <a:srgbClr val="FF0000"/>
                </a:solidFill>
                <a:latin typeface="Calibri" panose="020F0502020204030204" pitchFamily="34" charset="0"/>
              </a:rPr>
              <a:t>same </a:t>
            </a:r>
            <a:r>
              <a:rPr lang="en-US" sz="1000" dirty="0">
                <a:solidFill>
                  <a:srgbClr val="FF0000"/>
                </a:solidFill>
                <a:latin typeface="Calibri" panose="020F0502020204030204" pitchFamily="34" charset="0"/>
              </a:rPr>
              <a:t>as the associated "S" </a:t>
            </a:r>
            <a:r>
              <a:rPr lang="en-US" sz="1000" dirty="0" smtClean="0">
                <a:solidFill>
                  <a:srgbClr val="FF0000"/>
                </a:solidFill>
                <a:latin typeface="Calibri" panose="020F0502020204030204" pitchFamily="34" charset="0"/>
              </a:rPr>
              <a:t>wells</a:t>
            </a:r>
          </a:p>
          <a:p>
            <a:pPr lvl="1">
              <a:buFont typeface="Arial" pitchFamily="34" charset="0"/>
              <a:buChar char="•"/>
            </a:pPr>
            <a:r>
              <a:rPr lang="en-US" sz="1000" dirty="0" smtClean="0">
                <a:solidFill>
                  <a:srgbClr val="FF0000"/>
                </a:solidFill>
                <a:latin typeface="Calibri" panose="020F0502020204030204" pitchFamily="34" charset="0"/>
              </a:rPr>
              <a:t> Vent shallow PMWs </a:t>
            </a:r>
            <a:r>
              <a:rPr lang="en-US" sz="1000" dirty="0">
                <a:solidFill>
                  <a:srgbClr val="FF0000"/>
                </a:solidFill>
                <a:latin typeface="Calibri" panose="020F0502020204030204" pitchFamily="34" charset="0"/>
              </a:rPr>
              <a:t>004 </a:t>
            </a:r>
            <a:r>
              <a:rPr lang="en-US" sz="1000" dirty="0" smtClean="0">
                <a:solidFill>
                  <a:srgbClr val="FF0000"/>
                </a:solidFill>
                <a:latin typeface="Calibri" panose="020F0502020204030204" pitchFamily="34" charset="0"/>
              </a:rPr>
              <a:t>s, 017s, 018s, 020s, and re-test 019s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Log OG3A</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MRAA sampling</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June</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34676218"/>
              </p:ext>
            </p:extLst>
          </p:nvPr>
        </p:nvGraphicFramePr>
        <p:xfrm>
          <a:off x="76200" y="1600200"/>
          <a:ext cx="8991596" cy="3214107"/>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ORW-43</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1:00pm</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685.36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684.32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1368.57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1361.24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0.06</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527.56</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527.50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Shut-in for testing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1424.41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1423.48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32.50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264.69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264.42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1642.26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1636.25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 increase choke to 10.25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1688.93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1676.54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50.86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0.81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968.98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949.64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73">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50</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(18 - 25 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51</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(18 - 25 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52</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(18 - 25 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(18 - 25 June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54</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(18 - 25 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June</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43020297"/>
              </p:ext>
            </p:extLst>
          </p:nvPr>
        </p:nvGraphicFramePr>
        <p:xfrm>
          <a:off x="76200" y="1103313"/>
          <a:ext cx="8991601" cy="3845532"/>
        </p:xfrm>
        <a:graphic>
          <a:graphicData uri="http://schemas.openxmlformats.org/drawingml/2006/table">
            <a:tbl>
              <a:tblPr>
                <a:tableStyleId>{5C22544A-7EE6-4342-B048-85BDC9FD1C3A}</a:tableStyleId>
              </a:tblPr>
              <a:tblGrid>
                <a:gridCol w="2221862"/>
                <a:gridCol w="1408502"/>
                <a:gridCol w="1408502"/>
                <a:gridCol w="2068119"/>
                <a:gridCol w="1884616"/>
              </a:tblGrid>
              <a:tr h="115887">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7483" marR="7483" marT="74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7483" marR="7483" marT="74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7483" marR="7483" marT="74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7483" marR="7483" marT="74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latin typeface="Calibri" panose="020F0502020204030204" pitchFamily="34" charset="0"/>
                        </a:rPr>
                        <a:t> Notes</a:t>
                      </a:r>
                      <a:endParaRPr lang="en-US" sz="800" b="1" i="0" u="none" strike="noStrike">
                        <a:solidFill>
                          <a:srgbClr val="000000"/>
                        </a:solidFill>
                        <a:effectLst/>
                        <a:latin typeface="Calibri" panose="020F0502020204030204" pitchFamily="34" charset="0"/>
                      </a:endParaRPr>
                    </a:p>
                  </a:txBody>
                  <a:tcPr marL="7483" marR="7483" marT="74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8:31</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7:23</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966</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668</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7:37</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282</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404</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880">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7:38</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atmosphere 3/21 9:39 AM  - Closed 3-24 9:39 AM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9:06</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9:06</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8:01</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8:43</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8:43</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17s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17m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7s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7m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8:55</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4s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4m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20s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20m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8:50</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51">
                <a:tc>
                  <a:txBody>
                    <a:bodyPr/>
                    <a:lstStyle/>
                    <a:p>
                      <a:pPr algn="l" fontAlgn="b"/>
                      <a:r>
                        <a:rPr lang="en-US" sz="800" u="none" strike="noStrike">
                          <a:effectLst/>
                          <a:latin typeface="Calibri" panose="020F0502020204030204" pitchFamily="34" charset="0"/>
                        </a:rPr>
                        <a:t>PMW 15s</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No Access, Code 2</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635">
                <a:tc>
                  <a:txBody>
                    <a:bodyPr/>
                    <a:lstStyle/>
                    <a:p>
                      <a:pPr algn="l" fontAlgn="b"/>
                      <a:r>
                        <a:rPr lang="en-US" sz="800" u="none" strike="noStrike">
                          <a:effectLst/>
                          <a:latin typeface="Calibri" panose="020F0502020204030204" pitchFamily="34" charset="0"/>
                        </a:rPr>
                        <a:t>PMW 15m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8:57</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7483" marR="7483" marT="74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78022643"/>
              </p:ext>
            </p:extLst>
          </p:nvPr>
        </p:nvGraphicFramePr>
        <p:xfrm>
          <a:off x="76200" y="50996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12pm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19,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1935BC-AAFA-4A06-AEA8-D39204FCF1B8}"/>
</file>

<file path=customXml/itemProps2.xml><?xml version="1.0" encoding="utf-8"?>
<ds:datastoreItem xmlns:ds="http://schemas.openxmlformats.org/officeDocument/2006/customXml" ds:itemID="{3640B2E0-357E-43EC-A167-311DAD5C3301}"/>
</file>

<file path=customXml/itemProps3.xml><?xml version="1.0" encoding="utf-8"?>
<ds:datastoreItem xmlns:ds="http://schemas.openxmlformats.org/officeDocument/2006/customXml" ds:itemID="{D08D3BFF-6505-4937-B659-E3ECFE3861E9}"/>
</file>

<file path=docProps/app.xml><?xml version="1.0" encoding="utf-8"?>
<Properties xmlns="http://schemas.openxmlformats.org/officeDocument/2006/extended-properties" xmlns:vt="http://schemas.openxmlformats.org/officeDocument/2006/docPropsVTypes">
  <TotalTime>43967</TotalTime>
  <Words>13517</Words>
  <Application>Microsoft Office PowerPoint</Application>
  <PresentationFormat>On-screen Show (4:3)</PresentationFormat>
  <Paragraphs>2399</Paragraphs>
  <Slides>55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Arial</vt:lpstr>
      <vt:lpstr>Calibri</vt: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Assumption Parish      Scientific Situation Summary</vt:lpstr>
      <vt:lpstr>Next  Operational Period (18 - 25 June 14) Incident Action Plan</vt:lpstr>
      <vt:lpstr>PowerPoint Presentation</vt:lpstr>
      <vt:lpstr>PowerPoint Presentation</vt:lpstr>
      <vt:lpstr>Next  Operational Period (18 - 25 June 14) Incident Action Plan</vt:lpstr>
      <vt:lpstr>Next  Operational Period (18 - 25 June 14) Incident Action Plan</vt:lpstr>
      <vt:lpstr>Next  Operational Period (18 - 25 June 14) Incident Action Plan</vt:lpstr>
      <vt:lpstr>PowerPoint Presentation</vt:lpstr>
      <vt:lpstr>Assumption Parish  Long Range Plan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2407</cp:revision>
  <cp:lastPrinted>2013-05-06T18:09:47Z</cp:lastPrinted>
  <dcterms:created xsi:type="dcterms:W3CDTF">2011-01-25T19:14:05Z</dcterms:created>
  <dcterms:modified xsi:type="dcterms:W3CDTF">2014-06-19T13:44:17Z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